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59" r:id="rId5"/>
    <p:sldId id="258" r:id="rId6"/>
    <p:sldId id="260" r:id="rId7"/>
    <p:sldId id="262" r:id="rId8"/>
    <p:sldId id="267" r:id="rId9"/>
    <p:sldId id="265" r:id="rId10"/>
    <p:sldId id="266" r:id="rId11"/>
    <p:sldId id="269" r:id="rId12"/>
    <p:sldId id="264" r:id="rId13"/>
    <p:sldId id="271" r:id="rId14"/>
    <p:sldId id="272" r:id="rId15"/>
    <p:sldId id="273" r:id="rId16"/>
    <p:sldId id="268" r:id="rId17"/>
    <p:sldId id="270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53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94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4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3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7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6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4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2267539"/>
            <a:ext cx="6003812" cy="183640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406"/>
              </a:lnSpc>
              <a:buNone/>
            </a:pPr>
            <a:r>
              <a:rPr lang="ru-RU" sz="3312" b="1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ПОЯСНИТЕЛЬНАЯ ЗАПИСКА К ПРИЛОЖЕНИЮ </a:t>
            </a:r>
            <a:r>
              <a:rPr lang="en-US" sz="3312" b="1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"ЭЛЕКТРОННО-ЦИФРОВАЯ </a:t>
            </a:r>
            <a:r>
              <a:rPr lang="en-US" sz="3312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ПОДПИСЬ"</a:t>
            </a:r>
            <a:endParaRPr lang="en-US" sz="3312" dirty="0"/>
          </a:p>
        </p:txBody>
      </p:sp>
      <p:sp>
        <p:nvSpPr>
          <p:cNvPr id="4" name="Text 1"/>
          <p:cNvSpPr txBox="1"/>
          <p:nvPr/>
        </p:nvSpPr>
        <p:spPr>
          <a:xfrm>
            <a:off x="673033" y="4337965"/>
            <a:ext cx="5559552" cy="36163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2074"/>
              </a:lnSpc>
              <a:buNone/>
            </a:pPr>
            <a:r>
              <a:rPr lang="ru-RU" sz="1798" dirty="0" smtClean="0">
                <a:solidFill>
                  <a:srgbClr val="FFFFFF"/>
                </a:solidFill>
                <a:ea typeface="Roboto" pitchFamily="34" charset="-122"/>
              </a:rPr>
              <a:t>Выполнил: студент группы ИСТбд-21 Александров Д. В. </a:t>
            </a:r>
            <a:endParaRPr lang="en-US" sz="179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95369" y="378520"/>
            <a:ext cx="6096000" cy="58362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ru-RU" sz="4000" b="1" dirty="0" smtClean="0">
                <a:solidFill>
                  <a:schemeClr val="bg1"/>
                </a:solidFill>
              </a:rPr>
              <a:t>ПРОВЕДЁННЫЕ ТЕСТЫ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59602" y="1094348"/>
            <a:ext cx="11146244" cy="5324535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1. Сценарий тестирования функциональности:</a:t>
            </a:r>
          </a:p>
          <a:p>
            <a:r>
              <a:rPr lang="ru-RU" sz="2000" dirty="0">
                <a:solidFill>
                  <a:schemeClr val="bg1"/>
                </a:solidFill>
              </a:rPr>
              <a:t>- Проверка генерации ключей: создание пары ключей и проверка их корректности.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- Проверка </a:t>
            </a:r>
            <a:r>
              <a:rPr lang="ru-RU" sz="2000" dirty="0" err="1">
                <a:solidFill>
                  <a:schemeClr val="bg1"/>
                </a:solidFill>
              </a:rPr>
              <a:t>подписывания</a:t>
            </a:r>
            <a:r>
              <a:rPr lang="ru-RU" sz="2000" dirty="0">
                <a:solidFill>
                  <a:schemeClr val="bg1"/>
                </a:solidFill>
              </a:rPr>
              <a:t> и проверки цифровой подписи: подписание сообщения, проверка подписи на соответствие подписанному сообщению.</a:t>
            </a:r>
          </a:p>
          <a:p>
            <a:r>
              <a:rPr lang="ru-RU" sz="2000" dirty="0">
                <a:solidFill>
                  <a:schemeClr val="bg1"/>
                </a:solidFill>
              </a:rPr>
              <a:t>- Проверка шифрования и </a:t>
            </a:r>
            <a:r>
              <a:rPr lang="ru-RU" sz="2000" dirty="0" err="1">
                <a:solidFill>
                  <a:schemeClr val="bg1"/>
                </a:solidFill>
              </a:rPr>
              <a:t>расшифрования</a:t>
            </a:r>
            <a:r>
              <a:rPr lang="ru-RU" sz="2000" dirty="0">
                <a:solidFill>
                  <a:schemeClr val="bg1"/>
                </a:solidFill>
              </a:rPr>
              <a:t> сообщений: шифрование сообщения, </a:t>
            </a:r>
            <a:r>
              <a:rPr lang="ru-RU" sz="2000" dirty="0" err="1">
                <a:solidFill>
                  <a:schemeClr val="bg1"/>
                </a:solidFill>
              </a:rPr>
              <a:t>расшифрование</a:t>
            </a:r>
            <a:r>
              <a:rPr lang="ru-RU" sz="2000" dirty="0">
                <a:solidFill>
                  <a:schemeClr val="bg1"/>
                </a:solidFill>
              </a:rPr>
              <a:t> полученного </a:t>
            </a:r>
            <a:r>
              <a:rPr lang="ru-RU" sz="2000" dirty="0" err="1">
                <a:solidFill>
                  <a:schemeClr val="bg1"/>
                </a:solidFill>
              </a:rPr>
              <a:t>шифротекста</a:t>
            </a:r>
            <a:r>
              <a:rPr lang="ru-RU" sz="2000" dirty="0">
                <a:solidFill>
                  <a:schemeClr val="bg1"/>
                </a:solidFill>
              </a:rPr>
              <a:t> и проверка корректности расшифрованного сообщения.</a:t>
            </a:r>
          </a:p>
          <a:p>
            <a:r>
              <a:rPr lang="ru-RU" sz="2000" dirty="0">
                <a:solidFill>
                  <a:schemeClr val="bg1"/>
                </a:solidFill>
              </a:rPr>
              <a:t>Тесты пройдены успешно, можно утверждать, что функциональность приложения работает корректно.</a:t>
            </a:r>
          </a:p>
          <a:p>
            <a:r>
              <a:rPr lang="ru-RU" sz="2000" dirty="0">
                <a:solidFill>
                  <a:schemeClr val="bg1"/>
                </a:solidFill>
              </a:rPr>
              <a:t>2. Сценарий тестирования производительности:</a:t>
            </a:r>
          </a:p>
          <a:p>
            <a:r>
              <a:rPr lang="ru-RU" sz="2000" dirty="0">
                <a:solidFill>
                  <a:schemeClr val="bg1"/>
                </a:solidFill>
              </a:rPr>
              <a:t>- Оценка времени выполнения операций шифрования и расшифровки на различных объемах данных.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основе полученных результатов можно сделать вывод , что приложение работает достаточно быстро на различных объемах данных, чего достаточно для приятного пользования им.</a:t>
            </a:r>
          </a:p>
          <a:p>
            <a:r>
              <a:rPr lang="ru-RU" sz="2000" dirty="0">
                <a:solidFill>
                  <a:schemeClr val="bg1"/>
                </a:solidFill>
              </a:rPr>
              <a:t>3. Сценарий тестирования пользовательского интерфейса:</a:t>
            </a:r>
          </a:p>
          <a:p>
            <a:r>
              <a:rPr lang="ru-RU" sz="2000" dirty="0">
                <a:solidFill>
                  <a:schemeClr val="bg1"/>
                </a:solidFill>
              </a:rPr>
              <a:t>- Проверка удобства использования функций приложения через пользовательский интерфейс.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основе полученных результатов можно сделать вывод о том, что приложение достаточно удобное и пользователям будет комфортно работать ним.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 txBox="1"/>
          <p:nvPr/>
        </p:nvSpPr>
        <p:spPr>
          <a:xfrm>
            <a:off x="2253093" y="612648"/>
            <a:ext cx="8332944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ea typeface="Roboto" pitchFamily="34" charset="-122"/>
              </a:rPr>
              <a:t>ИНТЕЛЕКТУАЛЬНАЯ КАРТА ПРИЛОЖЕНИЯ</a:t>
            </a:r>
            <a:endParaRPr lang="en-US" sz="3416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720346" y="1179470"/>
            <a:ext cx="7398439" cy="5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4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 txBox="1"/>
          <p:nvPr/>
        </p:nvSpPr>
        <p:spPr>
          <a:xfrm>
            <a:off x="612648" y="612648"/>
            <a:ext cx="7685837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ea typeface="Roboto" pitchFamily="34" charset="-122"/>
              </a:rPr>
              <a:t>ХАРАКТЕРИСТИКИ ПРОГРАММЫ</a:t>
            </a:r>
            <a:endParaRPr lang="en-US" sz="3416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76377" y="623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Рисунок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37" y="1461732"/>
            <a:ext cx="38766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305022" y="4764494"/>
            <a:ext cx="17935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Дизайн приложения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029200" y="891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31" name="Рисунок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06" y="1378048"/>
            <a:ext cx="4044462" cy="34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435743" y="4764853"/>
            <a:ext cx="31493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Информация о ключах в окне вывода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 txBox="1"/>
          <p:nvPr/>
        </p:nvSpPr>
        <p:spPr>
          <a:xfrm>
            <a:off x="612648" y="612648"/>
            <a:ext cx="7685837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ea typeface="Roboto" pitchFamily="34" charset="-122"/>
              </a:rPr>
              <a:t>ХАРАКТЕРИСТИКИ ПРОГРАММЫ</a:t>
            </a:r>
            <a:endParaRPr lang="en-US" sz="3416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76377" y="623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029200" y="891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76377" y="10809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" name="Рисунок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1190526"/>
            <a:ext cx="8033515" cy="317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97979" y="4388231"/>
            <a:ext cx="52628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Открытие каталога для выбора файла, который хотите подписать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648" y="44679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6" name="Рисунок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4926538"/>
            <a:ext cx="46577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8651" y="6462699"/>
            <a:ext cx="30169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Уведомление о сохранении ключей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180992" y="44679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9" name="Рисунок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95" y="4824399"/>
            <a:ext cx="3695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722000" y="6462698"/>
            <a:ext cx="26650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Уведомление о загрузке ключей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54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 txBox="1"/>
          <p:nvPr/>
        </p:nvSpPr>
        <p:spPr>
          <a:xfrm>
            <a:off x="612648" y="612648"/>
            <a:ext cx="7685837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ea typeface="Roboto" pitchFamily="34" charset="-122"/>
              </a:rPr>
              <a:t>ХАРАКТЕРИСТИКИ ПРОГРАММЫ</a:t>
            </a:r>
            <a:endParaRPr lang="en-US" sz="3416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76377" y="623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029200" y="891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2648" y="7333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1190526"/>
            <a:ext cx="39338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05864" y="4457601"/>
            <a:ext cx="33473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Отображение имён загружаемых файлов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Рисунок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1" y="5045594"/>
            <a:ext cx="47529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55658" y="6230832"/>
            <a:ext cx="3273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Уведомление после подписания файла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511927" y="8301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5" name="Рисунок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1664503"/>
            <a:ext cx="55721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412345" y="3198416"/>
            <a:ext cx="18535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Отображение ключей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8" name="Рисунок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04" y="4709884"/>
            <a:ext cx="3683860" cy="153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72377" y="6228647"/>
            <a:ext cx="41097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Удачная проверка файла на подлинность подписи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35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 txBox="1"/>
          <p:nvPr/>
        </p:nvSpPr>
        <p:spPr>
          <a:xfrm>
            <a:off x="612648" y="612648"/>
            <a:ext cx="7685837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ea typeface="Roboto" pitchFamily="34" charset="-122"/>
              </a:rPr>
              <a:t>ХАРАКТЕРИСТИКИ ПРОГРАММЫ</a:t>
            </a:r>
            <a:endParaRPr lang="en-US" sz="3416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76377" y="623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029200" y="891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2648" y="7333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511927" y="8301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76377" y="9521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097" name="Рисунок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6" y="1379283"/>
            <a:ext cx="8147815" cy="31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368584" y="4562193"/>
            <a:ext cx="4173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файла с ключами из каталога с программой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66750" y="44127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100" name="Рисунок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869970"/>
            <a:ext cx="43624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118845" y="5549518"/>
            <a:ext cx="43077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Неудачная проверка файла на подлинность подписи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0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07512" y="378520"/>
            <a:ext cx="6096000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FFFFFF"/>
                </a:solidFill>
                <a:ea typeface="Roboto" pitchFamily="34" charset="-122"/>
              </a:rPr>
              <a:t>ЗАКЛЮЧЕНИЕ</a:t>
            </a:r>
            <a:endParaRPr lang="en-US" sz="3416" dirty="0"/>
          </a:p>
        </p:txBody>
      </p:sp>
      <p:sp>
        <p:nvSpPr>
          <p:cNvPr id="4" name="Text 1"/>
          <p:cNvSpPr txBox="1"/>
          <p:nvPr/>
        </p:nvSpPr>
        <p:spPr>
          <a:xfrm>
            <a:off x="407512" y="957989"/>
            <a:ext cx="10617046" cy="489364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Разработанная </a:t>
            </a:r>
            <a:r>
              <a:rPr lang="ru-RU" sz="2400" dirty="0">
                <a:solidFill>
                  <a:schemeClr val="bg1"/>
                </a:solidFill>
              </a:rPr>
              <a:t>в рамках курсовой работы система Электронно-цифровой подписи полностью соответствует предъявляемым к ней требованиям технического задания. Заявленные функции реализованы и корректно работают.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Поддерживается создание ключей, шифрование файлов с помощью асимметричного алгоритма шифрования </a:t>
            </a:r>
            <a:r>
              <a:rPr lang="en-US" sz="2400" dirty="0">
                <a:solidFill>
                  <a:schemeClr val="bg1"/>
                </a:solidFill>
              </a:rPr>
              <a:t>RSA</a:t>
            </a:r>
            <a:r>
              <a:rPr lang="ru-RU" sz="2400" dirty="0">
                <a:solidFill>
                  <a:schemeClr val="bg1"/>
                </a:solidFill>
              </a:rPr>
              <a:t> и возможность создания электронной цифровой подписи для выбранного электронного документа.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Особые трудности возникали при работе с алгоритмом шифрования, а также при обеспечении его корректной работы. Также сложности были при переводе ключей в формат </a:t>
            </a:r>
            <a:r>
              <a:rPr lang="en-US" sz="2400" dirty="0">
                <a:solidFill>
                  <a:schemeClr val="bg1"/>
                </a:solidFill>
              </a:rPr>
              <a:t>Base</a:t>
            </a:r>
            <a:r>
              <a:rPr lang="ru-RU" sz="2400" dirty="0">
                <a:solidFill>
                  <a:schemeClr val="bg1"/>
                </a:solidFill>
              </a:rPr>
              <a:t>64 и обратно в числа типа </a:t>
            </a:r>
            <a:r>
              <a:rPr lang="en-US" sz="2400" dirty="0">
                <a:solidFill>
                  <a:schemeClr val="bg1"/>
                </a:solidFill>
              </a:rPr>
              <a:t>long </a:t>
            </a:r>
            <a:r>
              <a:rPr lang="en-US" sz="2400" dirty="0" err="1">
                <a:solidFill>
                  <a:schemeClr val="bg1"/>
                </a:solidFill>
              </a:rPr>
              <a:t>long</a:t>
            </a:r>
            <a:r>
              <a:rPr lang="ru-RU" sz="2400" dirty="0">
                <a:solidFill>
                  <a:schemeClr val="bg1"/>
                </a:solidFill>
              </a:rPr>
              <a:t>, но эти трудности в основном были преодолены. </a:t>
            </a:r>
            <a:r>
              <a:rPr lang="ru-RU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8816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522976" y="612648"/>
            <a:ext cx="6096000" cy="46825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r">
              <a:lnSpc>
                <a:spcPts val="3690"/>
              </a:lnSpc>
              <a:buNone/>
            </a:pPr>
            <a:r>
              <a:rPr lang="en-US" sz="3416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СПАСИБО ЗА ВНИМАНИЕ</a:t>
            </a:r>
            <a:endParaRPr lang="en-US" sz="3416" dirty="0"/>
          </a:p>
        </p:txBody>
      </p:sp>
      <p:sp>
        <p:nvSpPr>
          <p:cNvPr id="4" name="Text 1"/>
          <p:cNvSpPr txBox="1"/>
          <p:nvPr/>
        </p:nvSpPr>
        <p:spPr>
          <a:xfrm>
            <a:off x="5522976" y="1618488"/>
            <a:ext cx="6096000" cy="29751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r">
              <a:lnSpc>
                <a:spcPts val="1644"/>
              </a:lnSpc>
              <a:buNone/>
            </a:pPr>
            <a:r>
              <a:rPr lang="ru-RU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Студент группы ИСТбд-21 </a:t>
            </a:r>
            <a:r>
              <a:rPr lang="en-US" sz="1507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Данил</a:t>
            </a:r>
            <a:r>
              <a:rPr lang="ru-RU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</a:t>
            </a:r>
            <a:r>
              <a:rPr lang="en-US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Александров</a:t>
            </a:r>
            <a:endParaRPr lang="en-US" sz="1507" dirty="0"/>
          </a:p>
        </p:txBody>
      </p:sp>
    </p:spTree>
    <p:extLst>
      <p:ext uri="{BB962C8B-B14F-4D97-AF65-F5344CB8AC3E}">
        <p14:creationId xmlns:p14="http://schemas.microsoft.com/office/powerpoint/2010/main" val="208434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9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50" r="14450"/>
          <a:stretch/>
        </p:blipFill>
        <p:spPr>
          <a:xfrm>
            <a:off x="736092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48" y="2131268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электронно-цифровой подписи</a:t>
            </a:r>
            <a:endParaRPr lang="en-US" sz="1745" dirty="0"/>
          </a:p>
        </p:txBody>
      </p:sp>
      <p:sp>
        <p:nvSpPr>
          <p:cNvPr id="4" name="Text 1"/>
          <p:cNvSpPr/>
          <p:nvPr/>
        </p:nvSpPr>
        <p:spPr>
          <a:xfrm>
            <a:off x="612648" y="5247295"/>
            <a:ext cx="6096000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ru-RU" sz="1745" dirty="0" smtClean="0">
                <a:solidFill>
                  <a:srgbClr val="FFFFFF"/>
                </a:solidFill>
                <a:ea typeface="Roboto" pitchFamily="34" charset="-122"/>
              </a:rPr>
              <a:t>Алгоритм шифрования </a:t>
            </a:r>
            <a:r>
              <a:rPr lang="en-US" sz="1745" dirty="0" smtClean="0">
                <a:solidFill>
                  <a:srgbClr val="FFFFFF"/>
                </a:solidFill>
                <a:ea typeface="Roboto" pitchFamily="34" charset="-122"/>
              </a:rPr>
              <a:t>RSA</a:t>
            </a:r>
            <a:endParaRPr lang="en-US" sz="1745" dirty="0"/>
          </a:p>
        </p:txBody>
      </p:sp>
      <p:sp>
        <p:nvSpPr>
          <p:cNvPr id="5" name="Text 2"/>
          <p:cNvSpPr txBox="1"/>
          <p:nvPr/>
        </p:nvSpPr>
        <p:spPr>
          <a:xfrm>
            <a:off x="612648" y="2432531"/>
            <a:ext cx="6096000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Электронно-цифровая подпись - это цифровая подпись, созданная на основе криптографических алгоритмов, позволяющая подтвердить авторство электронного документа и защитить его от фальсификации.</a:t>
            </a:r>
            <a:endParaRPr lang="en-US" sz="1507" dirty="0"/>
          </a:p>
        </p:txBody>
      </p:sp>
      <p:sp>
        <p:nvSpPr>
          <p:cNvPr id="6" name="Text 3"/>
          <p:cNvSpPr txBox="1"/>
          <p:nvPr/>
        </p:nvSpPr>
        <p:spPr>
          <a:xfrm>
            <a:off x="612648" y="4049969"/>
            <a:ext cx="6096000" cy="104382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Электронно-цифровая подпись формируется с использованием асимметричного алгоритма шифрования путем преобразования информации о документе и его авторе в цифровой код, что обеспечивает недвусмысленную идентификацию лица, подписавшего документ.</a:t>
            </a:r>
            <a:endParaRPr lang="en-US" sz="1507" dirty="0"/>
          </a:p>
        </p:txBody>
      </p:sp>
      <p:sp>
        <p:nvSpPr>
          <p:cNvPr id="7" name="Text 4"/>
          <p:cNvSpPr txBox="1"/>
          <p:nvPr/>
        </p:nvSpPr>
        <p:spPr>
          <a:xfrm>
            <a:off x="612648" y="5502812"/>
            <a:ext cx="6096000" cy="12541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sz="1510" dirty="0" smtClean="0">
                <a:solidFill>
                  <a:schemeClr val="bg1"/>
                </a:solidFill>
                <a:ea typeface="Roboto"/>
              </a:rPr>
              <a:t>RSA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- это асимметричный алгоритм шифрования, который использует пару ключей: открытый и закрытый</a:t>
            </a:r>
            <a:r>
              <a:rPr lang="ru-RU" sz="1510" dirty="0" smtClean="0">
                <a:solidFill>
                  <a:schemeClr val="bg1"/>
                </a:solidFill>
                <a:ea typeface="Roboto"/>
              </a:rPr>
              <a:t>.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Б</a:t>
            </a:r>
            <a:r>
              <a:rPr lang="ru-RU" sz="1510" dirty="0" smtClean="0">
                <a:solidFill>
                  <a:schemeClr val="bg1"/>
                </a:solidFill>
                <a:ea typeface="Roboto"/>
              </a:rPr>
              <a:t>лагодаря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использованию алгоритма </a:t>
            </a:r>
            <a:r>
              <a:rPr lang="ru-RU" sz="1510" dirty="0" smtClean="0">
                <a:solidFill>
                  <a:schemeClr val="bg1"/>
                </a:solidFill>
                <a:ea typeface="Roboto"/>
              </a:rPr>
              <a:t>RSA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п</a:t>
            </a:r>
            <a:r>
              <a:rPr lang="ru-RU" sz="1510" dirty="0" smtClean="0">
                <a:solidFill>
                  <a:schemeClr val="bg1"/>
                </a:solidFill>
                <a:ea typeface="Roboto"/>
              </a:rPr>
              <a:t>риложение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обеспечивает высокий уровень безопасности </a:t>
            </a:r>
            <a:r>
              <a:rPr lang="ru-RU" sz="1510" dirty="0" smtClean="0">
                <a:solidFill>
                  <a:schemeClr val="bg1"/>
                </a:solidFill>
                <a:ea typeface="Roboto"/>
              </a:rPr>
              <a:t>, ведь он </a:t>
            </a:r>
            <a:r>
              <a:rPr lang="ru-RU" sz="1510" dirty="0">
                <a:solidFill>
                  <a:schemeClr val="bg1"/>
                </a:solidFill>
                <a:ea typeface="Roboto"/>
              </a:rPr>
              <a:t>является одним из наиболее надежных криптографических алгоритмов</a:t>
            </a:r>
          </a:p>
        </p:txBody>
      </p:sp>
      <p:sp>
        <p:nvSpPr>
          <p:cNvPr id="8" name="Text 5"/>
          <p:cNvSpPr/>
          <p:nvPr/>
        </p:nvSpPr>
        <p:spPr>
          <a:xfrm>
            <a:off x="612648" y="3485449"/>
            <a:ext cx="6096000" cy="4877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en-US" sz="177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Принципы функционирования электронно-цифровой подписи</a:t>
            </a:r>
            <a:endParaRPr lang="en-US" sz="1775" dirty="0"/>
          </a:p>
        </p:txBody>
      </p:sp>
      <p:sp>
        <p:nvSpPr>
          <p:cNvPr id="9" name="Text 6"/>
          <p:cNvSpPr txBox="1"/>
          <p:nvPr/>
        </p:nvSpPr>
        <p:spPr>
          <a:xfrm>
            <a:off x="612648" y="612648"/>
            <a:ext cx="6096000" cy="141452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en-US" sz="3416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ЭЛЕКТРОННО-ЦИФРОВОЙ ПОДПИСИ</a:t>
            </a:r>
            <a:endParaRPr lang="en-US" sz="341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49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909" b="35909"/>
          <a:stretch/>
        </p:blipFill>
        <p:spPr>
          <a:xfrm>
            <a:off x="0" y="0"/>
            <a:ext cx="12262104" cy="345643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3941064"/>
            <a:ext cx="5325466" cy="193155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en-US" sz="3416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ПЕРСПЕКТИВЫ РАЗВИТИЯ ТЕХНОЛОГИИ</a:t>
            </a:r>
            <a:endParaRPr lang="en-US" sz="3416" dirty="0"/>
          </a:p>
        </p:txBody>
      </p:sp>
      <p:sp>
        <p:nvSpPr>
          <p:cNvPr id="4" name="Text 1"/>
          <p:cNvSpPr txBox="1"/>
          <p:nvPr/>
        </p:nvSpPr>
        <p:spPr>
          <a:xfrm>
            <a:off x="6202392" y="3941064"/>
            <a:ext cx="5555412" cy="152862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Электронная цифровая подпись находит все большее применение в государственных учреждениях и коммерческих организациях для удаленной подачи документов и заключения сделок, однако необходимо повышать надежность хранения приватных ключей для предотвращения кибермошенничества.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49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50" r="14450"/>
          <a:stretch/>
        </p:blipFill>
        <p:spPr>
          <a:xfrm>
            <a:off x="0" y="-36576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522976" y="612648"/>
            <a:ext cx="6096000" cy="141452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en-US" sz="3416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ЭЛЕКТРОННО-ЦИФРОВОЙ ПОДПИСИ</a:t>
            </a:r>
            <a:endParaRPr lang="en-US" sz="3416" dirty="0"/>
          </a:p>
        </p:txBody>
      </p:sp>
      <p:sp>
        <p:nvSpPr>
          <p:cNvPr id="4" name="Text 1"/>
          <p:cNvSpPr txBox="1"/>
          <p:nvPr/>
        </p:nvSpPr>
        <p:spPr>
          <a:xfrm>
            <a:off x="5522976" y="2898648"/>
            <a:ext cx="6096000" cy="70788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Электронно-цифровая подпись приравнена законом к собственноручной, что позволяет официально подтвердить </a:t>
            </a:r>
            <a:r>
              <a:rPr lang="en-US" sz="1507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авторство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какого-либо документа</a:t>
            </a:r>
            <a:r>
              <a:rPr lang="en-US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7" dirty="0"/>
          </a:p>
        </p:txBody>
      </p:sp>
      <p:sp>
        <p:nvSpPr>
          <p:cNvPr id="5" name="Text 2"/>
          <p:cNvSpPr txBox="1"/>
          <p:nvPr/>
        </p:nvSpPr>
        <p:spPr>
          <a:xfrm>
            <a:off x="5522976" y="4389120"/>
            <a:ext cx="6096000" cy="70788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Формирование электронной подписи с использованием асимметричного </a:t>
            </a:r>
            <a:r>
              <a:rPr lang="en-US" sz="1507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алгоритма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7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шифрования</a:t>
            </a:r>
            <a:r>
              <a:rPr lang="en-US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требует физического присутствия и занимает минимум времени.</a:t>
            </a:r>
            <a:endParaRPr lang="en-US" sz="1507" dirty="0"/>
          </a:p>
        </p:txBody>
      </p:sp>
      <p:sp>
        <p:nvSpPr>
          <p:cNvPr id="6" name="Text 3"/>
          <p:cNvSpPr txBox="1"/>
          <p:nvPr/>
        </p:nvSpPr>
        <p:spPr>
          <a:xfrm>
            <a:off x="5522976" y="5879592"/>
            <a:ext cx="6096000" cy="70788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Электронная подпись создается на основе уникальных </a:t>
            </a:r>
            <a:r>
              <a:rPr lang="en-US" sz="1507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криптографических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7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данных</a:t>
            </a:r>
            <a:r>
              <a:rPr lang="en-US" sz="1507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исключает возможность подделки, обеспечивая конфиденциальность работы.</a:t>
            </a:r>
            <a:endParaRPr lang="en-US" sz="1507" dirty="0"/>
          </a:p>
        </p:txBody>
      </p:sp>
      <p:sp>
        <p:nvSpPr>
          <p:cNvPr id="7" name="Text 4"/>
          <p:cNvSpPr/>
          <p:nvPr/>
        </p:nvSpPr>
        <p:spPr>
          <a:xfrm>
            <a:off x="5522976" y="2560320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en-US" sz="177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Юридическая значимость электронных документов</a:t>
            </a:r>
            <a:endParaRPr lang="en-US" sz="1775" dirty="0"/>
          </a:p>
        </p:txBody>
      </p:sp>
      <p:sp>
        <p:nvSpPr>
          <p:cNvPr id="8" name="Text 5"/>
          <p:cNvSpPr/>
          <p:nvPr/>
        </p:nvSpPr>
        <p:spPr>
          <a:xfrm>
            <a:off x="5522976" y="4050792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en-US" sz="177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Удобство и быстрота оформления документов</a:t>
            </a:r>
            <a:endParaRPr lang="en-US" sz="1775" dirty="0"/>
          </a:p>
        </p:txBody>
      </p:sp>
      <p:sp>
        <p:nvSpPr>
          <p:cNvPr id="9" name="Text 6"/>
          <p:cNvSpPr/>
          <p:nvPr/>
        </p:nvSpPr>
        <p:spPr>
          <a:xfrm>
            <a:off x="5522976" y="5550408"/>
            <a:ext cx="6096000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en-US" sz="177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безопасности и </a:t>
            </a:r>
            <a:r>
              <a:rPr lang="en-US" sz="1775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</a:t>
            </a:r>
            <a:r>
              <a:rPr lang="ru-RU" sz="1775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</a:t>
            </a:r>
            <a:r>
              <a:rPr lang="en-US" sz="1775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иденциальности</a:t>
            </a:r>
            <a:endParaRPr lang="en-US" sz="17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648" y="2084832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3" name="Shape 1"/>
          <p:cNvSpPr/>
          <p:nvPr/>
        </p:nvSpPr>
        <p:spPr>
          <a:xfrm>
            <a:off x="6409944" y="2084832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4" name="Shape 2"/>
          <p:cNvSpPr/>
          <p:nvPr/>
        </p:nvSpPr>
        <p:spPr>
          <a:xfrm>
            <a:off x="612648" y="4462272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612648" y="612648"/>
            <a:ext cx="7129882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ПОСТАНОВКА ЗАДАЧИ</a:t>
            </a:r>
            <a:endParaRPr lang="en-US" sz="3416" dirty="0"/>
          </a:p>
        </p:txBody>
      </p:sp>
      <p:sp>
        <p:nvSpPr>
          <p:cNvPr id="7" name="Text 5"/>
          <p:cNvSpPr txBox="1"/>
          <p:nvPr/>
        </p:nvSpPr>
        <p:spPr>
          <a:xfrm>
            <a:off x="1225296" y="2670048"/>
            <a:ext cx="4086758" cy="51232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644"/>
              </a:lnSpc>
            </a:pPr>
            <a:r>
              <a:rPr lang="ru-RU" dirty="0" smtClean="0"/>
              <a:t>Разработать программу “Электронно-цифровая </a:t>
            </a:r>
            <a:r>
              <a:rPr lang="ru-RU" dirty="0"/>
              <a:t>подпись”.</a:t>
            </a:r>
            <a:endParaRPr lang="en-US" sz="1507" dirty="0"/>
          </a:p>
        </p:txBody>
      </p:sp>
      <p:sp>
        <p:nvSpPr>
          <p:cNvPr id="8" name="Text 6"/>
          <p:cNvSpPr txBox="1"/>
          <p:nvPr/>
        </p:nvSpPr>
        <p:spPr>
          <a:xfrm>
            <a:off x="7013448" y="2670048"/>
            <a:ext cx="4086758" cy="341632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lvl="0"/>
            <a:r>
              <a:rPr lang="ru-RU" dirty="0" smtClean="0"/>
              <a:t>1. Добавление </a:t>
            </a:r>
            <a:r>
              <a:rPr lang="ru-RU" dirty="0"/>
              <a:t>документа и ключа в виде файлов.</a:t>
            </a:r>
          </a:p>
          <a:p>
            <a:pPr lvl="0"/>
            <a:endParaRPr lang="ru-RU" dirty="0" smtClean="0"/>
          </a:p>
          <a:p>
            <a:pPr lvl="0"/>
            <a:r>
              <a:rPr lang="ru-RU" dirty="0" smtClean="0"/>
              <a:t>2. Генерация </a:t>
            </a:r>
            <a:r>
              <a:rPr lang="ru-RU" dirty="0"/>
              <a:t>ключей.</a:t>
            </a:r>
          </a:p>
          <a:p>
            <a:pPr lvl="0"/>
            <a:endParaRPr lang="ru-RU" dirty="0" smtClean="0"/>
          </a:p>
          <a:p>
            <a:pPr lvl="0"/>
            <a:r>
              <a:rPr lang="ru-RU" dirty="0" smtClean="0"/>
              <a:t>3. Сохранение </a:t>
            </a:r>
            <a:r>
              <a:rPr lang="ru-RU" dirty="0"/>
              <a:t>ключей в новый файл.</a:t>
            </a:r>
          </a:p>
          <a:p>
            <a:pPr lvl="0"/>
            <a:endParaRPr lang="ru-RU" dirty="0" smtClean="0"/>
          </a:p>
          <a:p>
            <a:pPr lvl="0"/>
            <a:r>
              <a:rPr lang="ru-RU" dirty="0" smtClean="0"/>
              <a:t>4. Проверка </a:t>
            </a:r>
            <a:r>
              <a:rPr lang="ru-RU" dirty="0"/>
              <a:t>подписи на подлинность.</a:t>
            </a:r>
          </a:p>
          <a:p>
            <a:pPr lvl="0"/>
            <a:endParaRPr lang="ru-RU" dirty="0" smtClean="0"/>
          </a:p>
          <a:p>
            <a:pPr lvl="0"/>
            <a:r>
              <a:rPr lang="ru-RU" dirty="0" smtClean="0"/>
              <a:t>5. Подписание </a:t>
            </a:r>
            <a:r>
              <a:rPr lang="ru-RU" dirty="0"/>
              <a:t>документа с последующим его сохранением в новый </a:t>
            </a:r>
            <a:r>
              <a:rPr lang="ru-RU" dirty="0" smtClean="0"/>
              <a:t>файл.</a:t>
            </a:r>
            <a:endParaRPr lang="ru-RU" dirty="0"/>
          </a:p>
        </p:txBody>
      </p:sp>
      <p:sp>
        <p:nvSpPr>
          <p:cNvPr id="9" name="Text 7"/>
          <p:cNvSpPr txBox="1"/>
          <p:nvPr/>
        </p:nvSpPr>
        <p:spPr>
          <a:xfrm>
            <a:off x="1225296" y="5038344"/>
            <a:ext cx="4086758" cy="133305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644"/>
              </a:lnSpc>
            </a:pPr>
            <a:r>
              <a:rPr lang="ru-RU" dirty="0"/>
              <a:t>Н</a:t>
            </a:r>
            <a:r>
              <a:rPr lang="ru-RU" dirty="0" smtClean="0"/>
              <a:t>еобходимо </a:t>
            </a:r>
            <a:r>
              <a:rPr lang="ru-RU" dirty="0"/>
              <a:t>разработать систему для возможности электронного подписания документов, которая должна представлять из себя окно с интуитивно понятным интерфейсом и основным функционалом для ЭЦП.</a:t>
            </a:r>
            <a:endParaRPr lang="en-US" sz="1507" dirty="0"/>
          </a:p>
        </p:txBody>
      </p:sp>
      <p:sp>
        <p:nvSpPr>
          <p:cNvPr id="11" name="Text 9"/>
          <p:cNvSpPr/>
          <p:nvPr/>
        </p:nvSpPr>
        <p:spPr>
          <a:xfrm>
            <a:off x="1225296" y="2084832"/>
            <a:ext cx="4086758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ru-RU" sz="1775" dirty="0" smtClean="0">
                <a:solidFill>
                  <a:srgbClr val="000000"/>
                </a:solidFill>
                <a:ea typeface="Roboto" pitchFamily="34" charset="-122"/>
              </a:rPr>
              <a:t>Основное задание</a:t>
            </a:r>
            <a:endParaRPr lang="en-US" sz="1775" dirty="0"/>
          </a:p>
        </p:txBody>
      </p:sp>
      <p:sp>
        <p:nvSpPr>
          <p:cNvPr id="12" name="Text 10"/>
          <p:cNvSpPr/>
          <p:nvPr/>
        </p:nvSpPr>
        <p:spPr>
          <a:xfrm>
            <a:off x="7013448" y="2084832"/>
            <a:ext cx="4086758" cy="36933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/>
              <a:t>Ключевые функции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13" name="Text 11"/>
          <p:cNvSpPr/>
          <p:nvPr/>
        </p:nvSpPr>
        <p:spPr>
          <a:xfrm>
            <a:off x="1225296" y="4462272"/>
            <a:ext cx="4086758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ru-RU" sz="1775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Суть задания</a:t>
            </a:r>
            <a:endParaRPr lang="en-US" sz="17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12647" y="491876"/>
            <a:ext cx="7685837" cy="104131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ПРОЕКТНАЯ ЧАСТЬ</a:t>
            </a:r>
          </a:p>
          <a:p>
            <a:pPr marL="0" indent="0">
              <a:lnSpc>
                <a:spcPts val="3690"/>
              </a:lnSpc>
              <a:buNone/>
            </a:pPr>
            <a:r>
              <a:rPr lang="ru-RU" sz="3416" dirty="0" smtClean="0">
                <a:solidFill>
                  <a:srgbClr val="000000"/>
                </a:solidFill>
                <a:ea typeface="Roboto" pitchFamily="34" charset="-122"/>
              </a:rPr>
              <a:t>Архитектура и алгоритмы</a:t>
            </a:r>
          </a:p>
        </p:txBody>
      </p:sp>
      <p:sp>
        <p:nvSpPr>
          <p:cNvPr id="3" name="Text 1"/>
          <p:cNvSpPr txBox="1"/>
          <p:nvPr/>
        </p:nvSpPr>
        <p:spPr>
          <a:xfrm>
            <a:off x="612648" y="2164486"/>
            <a:ext cx="7685837" cy="51232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644"/>
              </a:lnSpc>
            </a:pPr>
            <a:r>
              <a:rPr lang="ru-RU" dirty="0"/>
              <a:t>Файл CMakeLists.txt представляет собой обычный текстовый файл, каждая строка которого содержит команду для утилиты CMAKE.</a:t>
            </a:r>
            <a:endParaRPr lang="en-US" sz="1507" dirty="0"/>
          </a:p>
        </p:txBody>
      </p:sp>
      <p:sp>
        <p:nvSpPr>
          <p:cNvPr id="4" name="Text 2"/>
          <p:cNvSpPr txBox="1"/>
          <p:nvPr/>
        </p:nvSpPr>
        <p:spPr>
          <a:xfrm>
            <a:off x="612648" y="2860359"/>
            <a:ext cx="7685837" cy="51232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644"/>
              </a:lnSpc>
            </a:pPr>
            <a:r>
              <a:rPr lang="ru-RU" dirty="0"/>
              <a:t>Файл </a:t>
            </a:r>
            <a:r>
              <a:rPr lang="en-US" dirty="0" err="1"/>
              <a:t>mainwindow</a:t>
            </a:r>
            <a:r>
              <a:rPr lang="ru-RU" dirty="0"/>
              <a:t>.</a:t>
            </a:r>
            <a:r>
              <a:rPr lang="en-US" dirty="0" err="1"/>
              <a:t>ui</a:t>
            </a:r>
            <a:r>
              <a:rPr lang="ru-RU" dirty="0"/>
              <a:t> отвечает за раздел для разработки дизайна и внешнего </a:t>
            </a:r>
            <a:r>
              <a:rPr lang="ru-RU" dirty="0" smtClean="0"/>
              <a:t>вида </a:t>
            </a:r>
            <a:r>
              <a:rPr lang="ru-RU" dirty="0"/>
              <a:t>основного окна </a:t>
            </a:r>
            <a:r>
              <a:rPr lang="ru-RU" dirty="0" smtClean="0"/>
              <a:t>приложения.</a:t>
            </a:r>
            <a:endParaRPr lang="en-US" sz="1507" dirty="0"/>
          </a:p>
        </p:txBody>
      </p:sp>
      <p:sp>
        <p:nvSpPr>
          <p:cNvPr id="5" name="Text 3"/>
          <p:cNvSpPr txBox="1"/>
          <p:nvPr/>
        </p:nvSpPr>
        <p:spPr>
          <a:xfrm>
            <a:off x="612648" y="4855309"/>
            <a:ext cx="7685837" cy="51232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644"/>
              </a:lnSpc>
            </a:pPr>
            <a:r>
              <a:rPr lang="ru-RU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Папка "модули </a:t>
            </a:r>
            <a:r>
              <a:rPr lang="ru-RU" dirty="0" err="1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CMake</a:t>
            </a:r>
            <a:r>
              <a:rPr lang="ru-RU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" в проекте </a:t>
            </a:r>
            <a:r>
              <a:rPr lang="ru-RU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нужна </a:t>
            </a:r>
            <a:r>
              <a:rPr lang="ru-RU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для хранения файлов конфигурации </a:t>
            </a:r>
            <a:r>
              <a:rPr lang="ru-RU" dirty="0" err="1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CMake</a:t>
            </a:r>
            <a:r>
              <a:rPr lang="ru-RU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, которые используются для сборки проекта.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12648" y="1736720"/>
            <a:ext cx="7685837" cy="35631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ru-RU" sz="2400" dirty="0" smtClean="0">
                <a:ea typeface="Roboto" pitchFamily="34" charset="-122"/>
                <a:cs typeface="Roboto" pitchFamily="34" charset="-120"/>
              </a:rPr>
              <a:t>Компоненты структуры проекта: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12642" y="3607030"/>
            <a:ext cx="7685837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ru-RU" sz="1775" dirty="0" smtClean="0">
                <a:ea typeface="Roboto" pitchFamily="34" charset="-122"/>
                <a:cs typeface="Roboto" pitchFamily="34" charset="-120"/>
              </a:rPr>
              <a:t>Каталог </a:t>
            </a:r>
            <a:r>
              <a:rPr lang="en-US" sz="1775" dirty="0" smtClean="0">
                <a:ea typeface="Roboto" pitchFamily="34" charset="-122"/>
                <a:cs typeface="Roboto" pitchFamily="34" charset="-120"/>
              </a:rPr>
              <a:t>Header Files </a:t>
            </a:r>
            <a:r>
              <a:rPr lang="ru-RU" sz="1775" dirty="0" smtClean="0">
                <a:ea typeface="Roboto" pitchFamily="34" charset="-122"/>
                <a:cs typeface="Roboto" pitchFamily="34" charset="-120"/>
              </a:rPr>
              <a:t>хранит в себе заголовочные файлы</a:t>
            </a:r>
            <a:r>
              <a:rPr lang="ru-RU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1775" dirty="0"/>
          </a:p>
        </p:txBody>
      </p:sp>
      <p:sp>
        <p:nvSpPr>
          <p:cNvPr id="8" name="Text 6"/>
          <p:cNvSpPr/>
          <p:nvPr/>
        </p:nvSpPr>
        <p:spPr>
          <a:xfrm>
            <a:off x="612648" y="4213338"/>
            <a:ext cx="7685837" cy="33598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12"/>
              </a:lnSpc>
              <a:buNone/>
            </a:pPr>
            <a:r>
              <a:rPr lang="ru-RU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Каталог </a:t>
            </a:r>
            <a:r>
              <a:rPr lang="en-US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Source</a:t>
            </a:r>
            <a:r>
              <a:rPr lang="ru-RU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Files </a:t>
            </a:r>
            <a:r>
              <a:rPr lang="ru-RU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хранит в себе исходные файлы. </a:t>
            </a:r>
            <a:r>
              <a:rPr lang="en-US" sz="1775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 </a:t>
            </a:r>
            <a:endParaRPr lang="en-US" sz="1775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298479" y="2110103"/>
            <a:ext cx="3657726" cy="24344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5178" y="1575436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3" name="Shape 1"/>
          <p:cNvSpPr/>
          <p:nvPr/>
        </p:nvSpPr>
        <p:spPr>
          <a:xfrm>
            <a:off x="545178" y="2338981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35010" y="198580"/>
            <a:ext cx="7129882" cy="104131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и алгоритмы</a:t>
            </a:r>
            <a:b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ru-RU" sz="3416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Файлы каталога </a:t>
            </a:r>
            <a:r>
              <a:rPr lang="en-US" sz="3416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Header Files</a:t>
            </a:r>
            <a:endParaRPr lang="en-US" sz="3416" dirty="0"/>
          </a:p>
        </p:txBody>
      </p:sp>
      <p:sp>
        <p:nvSpPr>
          <p:cNvPr id="9" name="Text 7"/>
          <p:cNvSpPr/>
          <p:nvPr/>
        </p:nvSpPr>
        <p:spPr>
          <a:xfrm>
            <a:off x="1100328" y="1407669"/>
            <a:ext cx="7508834" cy="82330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912"/>
              </a:lnSpc>
            </a:pPr>
            <a:r>
              <a:rPr lang="en-US" dirty="0" err="1"/>
              <a:t>mainwindow</a:t>
            </a:r>
            <a:r>
              <a:rPr lang="ru-RU" dirty="0"/>
              <a:t>.</a:t>
            </a:r>
            <a:r>
              <a:rPr lang="en-US" dirty="0"/>
              <a:t>h</a:t>
            </a:r>
            <a:r>
              <a:rPr lang="ru-RU" dirty="0"/>
              <a:t> - это заголовочный файл для класса главного окна приложения. Этот файл содержит объявления функций, переменных и других элементов, которые используются в классе </a:t>
            </a:r>
            <a:r>
              <a:rPr lang="ru-RU" dirty="0" err="1"/>
              <a:t>MainWindow</a:t>
            </a:r>
            <a:r>
              <a:rPr lang="ru-RU" dirty="0"/>
              <a:t>.</a:t>
            </a:r>
            <a:endParaRPr lang="en-US" sz="1775" dirty="0"/>
          </a:p>
        </p:txBody>
      </p:sp>
      <p:sp>
        <p:nvSpPr>
          <p:cNvPr id="10" name="Text 8"/>
          <p:cNvSpPr/>
          <p:nvPr/>
        </p:nvSpPr>
        <p:spPr>
          <a:xfrm>
            <a:off x="1100328" y="2338980"/>
            <a:ext cx="8897688" cy="397031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/>
              <a:t>Файл </a:t>
            </a:r>
            <a:r>
              <a:rPr lang="en-US" dirty="0" err="1"/>
              <a:t>rsa</a:t>
            </a:r>
            <a:r>
              <a:rPr lang="ru-RU" dirty="0"/>
              <a:t>.</a:t>
            </a:r>
            <a:r>
              <a:rPr lang="en-US" dirty="0"/>
              <a:t>h </a:t>
            </a:r>
            <a:r>
              <a:rPr lang="ru-RU" dirty="0"/>
              <a:t>содержит класс RSA, который содержит приватные переменные, которые представляют простые числа p и q, модуль n, функцию Эйлера от n и открытую и закрытую экспоненты e и d.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Класс </a:t>
            </a:r>
            <a:r>
              <a:rPr lang="ru-RU" dirty="0"/>
              <a:t>также содержит несколько приватных методов для вычисления наибольшего общего делителя (</a:t>
            </a:r>
            <a:r>
              <a:rPr lang="ru-RU" dirty="0" err="1"/>
              <a:t>gcd</a:t>
            </a:r>
            <a:r>
              <a:rPr lang="ru-RU" dirty="0"/>
              <a:t>), проверки, является ли число простым (</a:t>
            </a:r>
            <a:r>
              <a:rPr lang="ru-RU" dirty="0" err="1"/>
              <a:t>isPrime</a:t>
            </a:r>
            <a:r>
              <a:rPr lang="ru-RU" dirty="0"/>
              <a:t>) и нахождения обратного по модулю (</a:t>
            </a:r>
            <a:r>
              <a:rPr lang="ru-RU" dirty="0" err="1"/>
              <a:t>modInverse</a:t>
            </a:r>
            <a:r>
              <a:rPr lang="ru-RU" dirty="0"/>
              <a:t>).</a:t>
            </a:r>
          </a:p>
          <a:p>
            <a:endParaRPr lang="ru-RU" dirty="0" smtClean="0"/>
          </a:p>
          <a:p>
            <a:r>
              <a:rPr lang="ru-RU" dirty="0" smtClean="0"/>
              <a:t>Класс </a:t>
            </a:r>
            <a:r>
              <a:rPr lang="ru-RU" dirty="0"/>
              <a:t>имеет несколько публичных методов, таких как </a:t>
            </a:r>
            <a:r>
              <a:rPr lang="ru-RU" dirty="0" err="1"/>
              <a:t>GenerateKeys</a:t>
            </a:r>
            <a:r>
              <a:rPr lang="ru-RU" dirty="0"/>
              <a:t>() для генерации ключей шифрования, </a:t>
            </a:r>
            <a:r>
              <a:rPr lang="ru-RU" dirty="0" err="1"/>
              <a:t>convertToLongLong</a:t>
            </a:r>
            <a:r>
              <a:rPr lang="ru-RU" dirty="0"/>
              <a:t>() для преобразования массива байтов в числа типа </a:t>
            </a:r>
            <a:r>
              <a:rPr lang="ru-RU" dirty="0" err="1"/>
              <a:t>long</a:t>
            </a:r>
            <a:r>
              <a:rPr lang="ru-RU" dirty="0"/>
              <a:t> </a:t>
            </a:r>
            <a:r>
              <a:rPr lang="ru-RU" dirty="0" err="1"/>
              <a:t>long</a:t>
            </a:r>
            <a:r>
              <a:rPr lang="ru-RU" dirty="0"/>
              <a:t>, </a:t>
            </a:r>
            <a:r>
              <a:rPr lang="ru-RU" dirty="0" err="1"/>
              <a:t>modPow</a:t>
            </a:r>
            <a:r>
              <a:rPr lang="ru-RU" dirty="0"/>
              <a:t>() для вычисления остатка от деления числа на модуль в степени, </a:t>
            </a:r>
            <a:r>
              <a:rPr lang="ru-RU" dirty="0" err="1"/>
              <a:t>encrypt</a:t>
            </a:r>
            <a:r>
              <a:rPr lang="ru-RU" dirty="0"/>
              <a:t>() и </a:t>
            </a:r>
            <a:r>
              <a:rPr lang="ru-RU" dirty="0" err="1"/>
              <a:t>decrypt</a:t>
            </a:r>
            <a:r>
              <a:rPr lang="ru-RU" dirty="0"/>
              <a:t>() для шифрования и расшифровки сообщения, </a:t>
            </a:r>
            <a:r>
              <a:rPr lang="ru-RU" dirty="0" err="1"/>
              <a:t>sign</a:t>
            </a:r>
            <a:r>
              <a:rPr lang="ru-RU" dirty="0"/>
              <a:t>() и </a:t>
            </a:r>
            <a:r>
              <a:rPr lang="ru-RU" dirty="0" err="1"/>
              <a:t>verify</a:t>
            </a:r>
            <a:r>
              <a:rPr lang="ru-RU" dirty="0"/>
              <a:t>() для подписи и проверки подписи сообщения.</a:t>
            </a:r>
          </a:p>
          <a:p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799832" y="515991"/>
            <a:ext cx="394589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5178" y="1575436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3" name="Shape 1"/>
          <p:cNvSpPr/>
          <p:nvPr/>
        </p:nvSpPr>
        <p:spPr>
          <a:xfrm>
            <a:off x="545178" y="2338981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35010" y="198580"/>
            <a:ext cx="7129882" cy="104131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и алгоритмы</a:t>
            </a:r>
            <a:br>
              <a:rPr lang="ru-RU" sz="3416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ru-RU" sz="3416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Файлы каталога </a:t>
            </a:r>
            <a:r>
              <a:rPr lang="en-US" sz="3416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Source</a:t>
            </a:r>
            <a:r>
              <a:rPr lang="en-US" sz="3416" dirty="0" smtClean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 Files</a:t>
            </a:r>
            <a:endParaRPr lang="en-US" sz="3416" dirty="0"/>
          </a:p>
        </p:txBody>
      </p:sp>
      <p:sp>
        <p:nvSpPr>
          <p:cNvPr id="9" name="Text 7"/>
          <p:cNvSpPr/>
          <p:nvPr/>
        </p:nvSpPr>
        <p:spPr>
          <a:xfrm>
            <a:off x="1100328" y="1407669"/>
            <a:ext cx="7508834" cy="9233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/>
              <a:t>Файл main.cpp - это главный файл программы, он содержит функцию </a:t>
            </a:r>
            <a:r>
              <a:rPr lang="ru-RU" dirty="0" err="1"/>
              <a:t>main</a:t>
            </a:r>
            <a:r>
              <a:rPr lang="ru-RU" dirty="0"/>
              <a:t>(). Эта функция является точкой входа в программу и запускает приложение.</a:t>
            </a:r>
          </a:p>
        </p:txBody>
      </p:sp>
      <p:sp>
        <p:nvSpPr>
          <p:cNvPr id="10" name="Text 8"/>
          <p:cNvSpPr/>
          <p:nvPr/>
        </p:nvSpPr>
        <p:spPr>
          <a:xfrm>
            <a:off x="1100328" y="2338980"/>
            <a:ext cx="11002532" cy="369331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/>
              <a:t>Файл mainwindow.cpp является исходным кодом для класса </a:t>
            </a:r>
            <a:r>
              <a:rPr lang="ru-RU" dirty="0" err="1"/>
              <a:t>MainWindow</a:t>
            </a:r>
            <a:r>
              <a:rPr lang="ru-RU" dirty="0"/>
              <a:t>, который представляет главное окно приложения. Он содержит реализацию методов и функций этого класса, таких как: </a:t>
            </a:r>
          </a:p>
          <a:p>
            <a:r>
              <a:rPr lang="ru-RU" dirty="0"/>
              <a:t>-функция </a:t>
            </a:r>
            <a:r>
              <a:rPr lang="ru-RU" dirty="0" err="1"/>
              <a:t>on_GenerateKeys_clicked</a:t>
            </a:r>
            <a:r>
              <a:rPr lang="ru-RU" dirty="0"/>
              <a:t> генерации ключей и их преобразование в </a:t>
            </a:r>
            <a:r>
              <a:rPr lang="en-US" dirty="0"/>
              <a:t>base</a:t>
            </a:r>
            <a:r>
              <a:rPr lang="ru-RU" dirty="0"/>
              <a:t>64 строки для отображения; </a:t>
            </a:r>
          </a:p>
          <a:p>
            <a:r>
              <a:rPr lang="ru-RU" dirty="0"/>
              <a:t>-функция </a:t>
            </a:r>
            <a:r>
              <a:rPr lang="ru-RU" dirty="0" err="1"/>
              <a:t>on_SaveKeys_clicked</a:t>
            </a:r>
            <a:r>
              <a:rPr lang="ru-RU" dirty="0"/>
              <a:t>  сохранения ключей с последующим созданием файла с этими ключами, преобразованными в формат </a:t>
            </a:r>
            <a:r>
              <a:rPr lang="en-US" dirty="0"/>
              <a:t>base</a:t>
            </a:r>
            <a:r>
              <a:rPr lang="ru-RU" dirty="0"/>
              <a:t>64; </a:t>
            </a:r>
          </a:p>
          <a:p>
            <a:r>
              <a:rPr lang="ru-RU" dirty="0"/>
              <a:t>-функция </a:t>
            </a:r>
            <a:r>
              <a:rPr lang="ru-RU" dirty="0" err="1"/>
              <a:t>on_SelectFile_clicked</a:t>
            </a:r>
            <a:r>
              <a:rPr lang="ru-RU" dirty="0"/>
              <a:t> для выбора и загрузки файла, который собираетесь подписать;</a:t>
            </a:r>
          </a:p>
          <a:p>
            <a:r>
              <a:rPr lang="ru-RU" dirty="0"/>
              <a:t>-функция </a:t>
            </a:r>
            <a:r>
              <a:rPr lang="ru-RU" dirty="0" err="1"/>
              <a:t>on_LoadKeys_clicked</a:t>
            </a:r>
            <a:r>
              <a:rPr lang="ru-RU" dirty="0"/>
              <a:t> для выбора и загрузки файла, в который сохранили ключи и последующим преобразованием их обратно числа типа </a:t>
            </a:r>
            <a:r>
              <a:rPr lang="en-US" dirty="0"/>
              <a:t>long </a:t>
            </a:r>
            <a:r>
              <a:rPr lang="en-US" dirty="0" err="1"/>
              <a:t>long</a:t>
            </a:r>
            <a:r>
              <a:rPr lang="ru-RU" dirty="0"/>
              <a:t>;</a:t>
            </a:r>
          </a:p>
          <a:p>
            <a:r>
              <a:rPr lang="ru-RU" dirty="0"/>
              <a:t>-функция </a:t>
            </a:r>
            <a:r>
              <a:rPr lang="ru-RU" dirty="0" err="1"/>
              <a:t>on_SignFile_clicked</a:t>
            </a:r>
            <a:r>
              <a:rPr lang="ru-RU" dirty="0"/>
              <a:t> для чтения содержимого файла и последующего его подписания и сохранения подписи в новый файл;</a:t>
            </a:r>
          </a:p>
          <a:p>
            <a:r>
              <a:rPr lang="ru-RU" dirty="0"/>
              <a:t>-функция </a:t>
            </a:r>
            <a:r>
              <a:rPr lang="ru-RU" dirty="0" err="1"/>
              <a:t>on_CheckSign_clicked</a:t>
            </a:r>
            <a:r>
              <a:rPr lang="ru-RU" dirty="0"/>
              <a:t> для чтения содержимого файла, проверки, является ли файл подписанным, и последующей проверки подписи на подлинность</a:t>
            </a:r>
          </a:p>
          <a:p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8273673" y="477891"/>
            <a:ext cx="3448685" cy="152400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612648" y="5888890"/>
            <a:ext cx="487680" cy="487767"/>
          </a:xfrm>
          <a:prstGeom prst="ellipse">
            <a:avLst/>
          </a:prstGeom>
          <a:solidFill>
            <a:srgbClr val="049382"/>
          </a:solidFill>
          <a:ln/>
        </p:spPr>
      </p:sp>
      <p:sp>
        <p:nvSpPr>
          <p:cNvPr id="13" name="Text 7"/>
          <p:cNvSpPr/>
          <p:nvPr/>
        </p:nvSpPr>
        <p:spPr>
          <a:xfrm>
            <a:off x="1167798" y="5809609"/>
            <a:ext cx="7508834" cy="64633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/>
              <a:t>Файл </a:t>
            </a:r>
            <a:r>
              <a:rPr lang="en-US" dirty="0" err="1"/>
              <a:t>rsa</a:t>
            </a:r>
            <a:r>
              <a:rPr lang="ru-RU" dirty="0"/>
              <a:t>.</a:t>
            </a:r>
            <a:r>
              <a:rPr lang="en-US" dirty="0" err="1"/>
              <a:t>cpp</a:t>
            </a:r>
            <a:r>
              <a:rPr lang="ru-RU" dirty="0"/>
              <a:t> содержит в себе алгоритм создания ключей с помощью криптографического алгоритма RSA.</a:t>
            </a:r>
          </a:p>
        </p:txBody>
      </p:sp>
    </p:spTree>
    <p:extLst>
      <p:ext uri="{BB962C8B-B14F-4D97-AF65-F5344CB8AC3E}">
        <p14:creationId xmlns:p14="http://schemas.microsoft.com/office/powerpoint/2010/main" val="369528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49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50" r="14450"/>
          <a:stretch/>
        </p:blipFill>
        <p:spPr>
          <a:xfrm>
            <a:off x="736092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612648"/>
            <a:ext cx="6096000" cy="5668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90"/>
              </a:lnSpc>
              <a:buNone/>
            </a:pPr>
            <a:r>
              <a:rPr lang="ru-RU" sz="3416" b="1" dirty="0" smtClean="0">
                <a:solidFill>
                  <a:srgbClr val="FFFFFF"/>
                </a:solidFill>
                <a:ea typeface="Roboto" pitchFamily="34" charset="-122"/>
              </a:rPr>
              <a:t>ТЕСТИРОВАНИЕ</a:t>
            </a:r>
            <a:endParaRPr lang="en-US" sz="3416" dirty="0"/>
          </a:p>
        </p:txBody>
      </p:sp>
      <p:sp>
        <p:nvSpPr>
          <p:cNvPr id="4" name="Text 1"/>
          <p:cNvSpPr txBox="1"/>
          <p:nvPr/>
        </p:nvSpPr>
        <p:spPr>
          <a:xfrm>
            <a:off x="612648" y="1994732"/>
            <a:ext cx="5181483" cy="313932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тестирования приложения заключается в проверке корректности работы алгоритма шифрования и расшифровки сообщений, а также в проверке правильности создания и проверки электронной подписи. 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Также </a:t>
            </a:r>
            <a:r>
              <a:rPr lang="ru-RU" dirty="0">
                <a:solidFill>
                  <a:schemeClr val="bg1"/>
                </a:solidFill>
              </a:rPr>
              <a:t>целью тестирования является проверка производительности алгоритма шифрования и расшифровки сообщений на больших объемах данных и определение возможных узких мест в производительности.</a:t>
            </a:r>
          </a:p>
        </p:txBody>
      </p:sp>
      <p:sp>
        <p:nvSpPr>
          <p:cNvPr id="7" name="Text 4"/>
          <p:cNvSpPr/>
          <p:nvPr/>
        </p:nvSpPr>
        <p:spPr>
          <a:xfrm>
            <a:off x="612648" y="1522256"/>
            <a:ext cx="6096000" cy="34278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912"/>
              </a:lnSpc>
            </a:pPr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ru-RU" sz="2000" dirty="0" smtClean="0">
                <a:solidFill>
                  <a:schemeClr val="bg1"/>
                </a:solidFill>
              </a:rPr>
              <a:t>тестирования: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1049</Words>
  <Application>Microsoft Office PowerPoint</Application>
  <PresentationFormat>Широкоэкранный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Roboto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Aleksandrov Danila</cp:lastModifiedBy>
  <cp:revision>9</cp:revision>
  <dcterms:created xsi:type="dcterms:W3CDTF">2023-12-27T11:00:23Z</dcterms:created>
  <dcterms:modified xsi:type="dcterms:W3CDTF">2023-12-27T12:16:13Z</dcterms:modified>
</cp:coreProperties>
</file>